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36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7" r:id="rId11"/>
    <p:sldId id="338" r:id="rId12"/>
    <p:sldId id="339" r:id="rId13"/>
    <p:sldId id="351" r:id="rId14"/>
    <p:sldId id="347" r:id="rId15"/>
    <p:sldId id="340" r:id="rId16"/>
    <p:sldId id="348" r:id="rId17"/>
    <p:sldId id="349" r:id="rId18"/>
    <p:sldId id="341" r:id="rId19"/>
    <p:sldId id="350" r:id="rId20"/>
    <p:sldId id="342" r:id="rId21"/>
    <p:sldId id="344" r:id="rId22"/>
    <p:sldId id="345" r:id="rId23"/>
    <p:sldId id="346" r:id="rId24"/>
    <p:sldId id="343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4192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714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50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4/7/2017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0.png"/><Relationship Id="rId4" Type="http://schemas.openxmlformats.org/officeDocument/2006/relationships/hyperlink" Target="http://www.natrisk.ni.ac.r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</a:t>
            </a:r>
            <a:r>
              <a:rPr lang="sr-Latn-R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sr-Latn-R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/>
          </a:bodyPr>
          <a:lstStyle/>
          <a:p>
            <a:r>
              <a:rPr lang="sr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NatRisk</a:t>
            </a:r>
            <a:r>
              <a:rPr lang="sr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sr-Latn-BA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sr-Latn-BA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WP6: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Dissemination</a:t>
            </a:r>
            <a:r>
              <a:rPr lang="sr-Latn-R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activities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Dejan </a:t>
            </a:r>
            <a:r>
              <a:rPr lang="sr-Latn-RS" sz="1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Rančić</a:t>
            </a:r>
            <a:endParaRPr lang="sr-Latn-BA" sz="1800" b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sr-Latn-B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University of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Niš, Faculty of Electronic Engineering 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200" y="49530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Workshop on master curricula best practices in EU partners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/ </a:t>
            </a:r>
            <a:r>
              <a:rPr lang="sr-Latn-B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5th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to</a:t>
            </a: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7th </a:t>
            </a:r>
            <a:r>
              <a:rPr lang="sr-Latn-BA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April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2017</a:t>
            </a: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http://rewbc.ni.ac.rs/wp-content/uploads/2016/02/University-NIS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6320" y="3619382"/>
            <a:ext cx="1259080" cy="118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098233"/>
              </p:ext>
            </p:extLst>
          </p:nvPr>
        </p:nvGraphicFramePr>
        <p:xfrm>
          <a:off x="1447799" y="990583"/>
          <a:ext cx="6400802" cy="5705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8769"/>
                <a:gridCol w="2083518"/>
                <a:gridCol w="1688769"/>
                <a:gridCol w="939746"/>
              </a:tblGrid>
              <a:tr h="222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Deadline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Event type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Document type</a:t>
                      </a:r>
                      <a:endParaRPr lang="sr-Latn-R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Responsible partner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 anchor="ctr"/>
                </a:tc>
              </a:tr>
              <a:tr h="111252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May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Training of teaching staff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P10 - OE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May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Study visit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P10 - OE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June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Training of teaching staff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P3 – MUHEC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June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Study visit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P3 - MUHEC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July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Training of teaching staff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P13 – TUC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July 2017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Study visit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P13 - TUC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734" marR="11734" marT="0" marB="0"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25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Gallery</a:t>
                      </a:r>
                      <a:endParaRPr lang="sr-Latn-R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734" marR="1173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6777317"/>
              </p:ext>
            </p:extLst>
          </p:nvPr>
        </p:nvGraphicFramePr>
        <p:xfrm>
          <a:off x="1219200" y="1066815"/>
          <a:ext cx="5791200" cy="5628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934"/>
                <a:gridCol w="1885087"/>
                <a:gridCol w="1527934"/>
                <a:gridCol w="850245"/>
              </a:tblGrid>
              <a:tr h="2239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Deadline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Event type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Document type</a:t>
                      </a:r>
                      <a:endParaRPr lang="sr-Latn-RS" sz="8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Responsible partner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 anchor="ctr"/>
                </a:tc>
              </a:tr>
              <a:tr h="111967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September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Training of teaching staff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P9 - UNIME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September 2017	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Study visit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P9 - UNIME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September 2017	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Second SC meeting- Messina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P9 - UNIME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2393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Minutes of the meetings - Annex A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335902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Risk monitoring form – Annex K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September 2017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Second PMC meeting-Messina</a:t>
                      </a:r>
                      <a:endParaRPr lang="sr-Latn-R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P9 - UNIME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2393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Minutes of the meetings - Annex A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2393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Evaluation lists - Annex E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Gallery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September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Second QAC meeting - Messina</a:t>
                      </a:r>
                      <a:endParaRPr lang="sr-Latn-R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News - Annex W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P9 - UNIME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1973" marR="11973" marT="0" marB="0"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- Annex X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Agenda - Annex C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List of participants - Annex D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2393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Minutes of the meetings - Annex A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Event report - Annex F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1196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Presentations - Annex B</a:t>
                      </a:r>
                      <a:endParaRPr lang="sr-Latn-RS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23935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Evaluation lists - Annex E</a:t>
                      </a:r>
                      <a:endParaRPr lang="sr-Latn-RS" sz="7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Gallery</a:t>
                      </a:r>
                      <a:endParaRPr lang="sr-Latn-RS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973" marR="11973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660283"/>
              </p:ext>
            </p:extLst>
          </p:nvPr>
        </p:nvGraphicFramePr>
        <p:xfrm>
          <a:off x="1143000" y="1676400"/>
          <a:ext cx="6715124" cy="3924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1699"/>
                <a:gridCol w="2185833"/>
                <a:gridCol w="1771699"/>
                <a:gridCol w="985893"/>
              </a:tblGrid>
              <a:tr h="392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Deadline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Event type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Document type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Responsible partner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96207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November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Training of teaching staff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News - Annex W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P2 – BOKU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Event - Annex X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Agenda - Annex C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392414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List of participants - Annex D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Event report - Annex F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Presentations - Annex B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Evaluation lists - Annex E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Gallery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November 2017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Study visit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News - Annex W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P2 – BOKU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Event - Annex X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Agenda - Annex C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392414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List of participants - Annex D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Event report - Annex F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Presentations - Annex B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Evaluation lists - Annex E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6207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Gallery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9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6.2 Visual identity (promotion material)</a:t>
            </a:r>
            <a:endParaRPr lang="bs-Latn-BA" sz="32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14387" y="2952750"/>
            <a:ext cx="8229600" cy="29083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Book Antiqua" panose="02040602050305030304" pitchFamily="18" charset="0"/>
              </a:rPr>
              <a:t>Project </a:t>
            </a:r>
            <a:r>
              <a:rPr lang="sr-Latn-RS" sz="2800" dirty="0">
                <a:latin typeface="Book Antiqua" panose="02040602050305030304" pitchFamily="18" charset="0"/>
              </a:rPr>
              <a:t>Logo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Book Antiqua" panose="02040602050305030304" pitchFamily="18" charset="0"/>
              </a:rPr>
              <a:t>Project web site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Book Antiqua" panose="02040602050305030304" pitchFamily="18" charset="0"/>
              </a:rPr>
              <a:t>Social network profiles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sz="2800" dirty="0" smtClean="0">
                <a:latin typeface="Book Antiqua" panose="02040602050305030304" pitchFamily="18" charset="0"/>
              </a:rPr>
              <a:t>Promotion material</a:t>
            </a:r>
            <a:endParaRPr lang="sr-Latn-RS" sz="2800" dirty="0">
              <a:latin typeface="Book Antiqua" panose="02040602050305030304" pitchFamily="18" charset="0"/>
            </a:endParaRP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0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Project logo</a:t>
            </a:r>
            <a:endParaRPr lang="bs-Latn-BA" sz="32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03" y="2210851"/>
            <a:ext cx="2091648" cy="1500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2946" y="4778728"/>
            <a:ext cx="2701708" cy="18243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7496" y="2160135"/>
            <a:ext cx="2730355" cy="10643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49" y="5411755"/>
            <a:ext cx="2574238" cy="990092"/>
          </a:xfrm>
          <a:prstGeom prst="rect">
            <a:avLst/>
          </a:prstGeom>
        </p:spPr>
      </p:pic>
      <p:pic>
        <p:nvPicPr>
          <p:cNvPr id="14" name="Picture 13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4316" y="3107647"/>
            <a:ext cx="3945273" cy="186881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516651" y="2668554"/>
            <a:ext cx="4491698" cy="2743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15" name="Picture 14" descr="eu_flag_co_funded_pos_[rgb]_right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9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2080" y="901123"/>
            <a:ext cx="3292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419283"/>
                </a:solidFill>
                <a:latin typeface="Book Antiqua"/>
                <a:ea typeface="Calibri"/>
                <a:cs typeface="Times New Roman"/>
              </a:rPr>
              <a:t>NatRisk</a:t>
            </a:r>
            <a:r>
              <a:rPr lang="en-GB" sz="3200" b="1" dirty="0">
                <a:solidFill>
                  <a:srgbClr val="419283"/>
                </a:solidFill>
                <a:latin typeface="Book Antiqua"/>
                <a:ea typeface="Calibri"/>
                <a:cs typeface="Times New Roman"/>
              </a:rPr>
              <a:t> website</a:t>
            </a:r>
            <a:endParaRPr lang="sr-Latn-R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3531393" y="1704459"/>
            <a:ext cx="2081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hlinkClick r:id="rId4"/>
              </a:rPr>
              <a:t>www.natrisk.ni.ac.rs</a:t>
            </a:r>
            <a:endParaRPr lang="sr-Latn-R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75"/>
          <a:stretch/>
        </p:blipFill>
        <p:spPr bwMode="auto">
          <a:xfrm>
            <a:off x="577805" y="2133600"/>
            <a:ext cx="83273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Social network profile</a:t>
            </a:r>
            <a:r>
              <a:rPr lang="en-US" sz="36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 - FB</a:t>
            </a:r>
            <a:endParaRPr lang="bs-Latn-BA" sz="36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807885"/>
              </p:ext>
            </p:extLst>
          </p:nvPr>
        </p:nvGraphicFramePr>
        <p:xfrm>
          <a:off x="591550" y="2209800"/>
          <a:ext cx="7960900" cy="3733800"/>
        </p:xfrm>
        <a:graphic>
          <a:graphicData uri="http://schemas.openxmlformats.org/presentationml/2006/ole">
            <p:oleObj spid="_x0000_s3086" name="PHOTO-PAINT" r:id="rId5" imgW="1485720" imgH="696240" progId="">
              <p:embed/>
            </p:oleObj>
          </a:graphicData>
        </a:graphic>
      </p:graphicFrame>
      <p:pic>
        <p:nvPicPr>
          <p:cNvPr id="11" name="Picture 10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25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sr-Latn-RS" sz="36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Social network profile</a:t>
            </a:r>
            <a:r>
              <a:rPr lang="en-US" sz="36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 - LinkedIn</a:t>
            </a:r>
            <a:endParaRPr lang="bs-Latn-BA" sz="36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479265"/>
            <a:ext cx="7155791" cy="3921535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1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50675" y="906325"/>
            <a:ext cx="5790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9283"/>
                </a:solidFill>
                <a:latin typeface="Book Antiqua"/>
                <a:ea typeface="Calibri"/>
                <a:cs typeface="Times New Roman"/>
              </a:rPr>
              <a:t>Project Management Platform</a:t>
            </a:r>
            <a:endParaRPr lang="sr-Latn-RS" sz="3200" b="1" dirty="0"/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12604" t="9074" r="25623" b="32037"/>
          <a:stretch/>
        </p:blipFill>
        <p:spPr bwMode="auto">
          <a:xfrm>
            <a:off x="1104900" y="1676400"/>
            <a:ext cx="6858000" cy="4002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94" y="450181"/>
            <a:ext cx="8229600" cy="17399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Promotion material</a:t>
            </a:r>
            <a:endParaRPr lang="bs-Latn-BA" sz="36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805" y="2334254"/>
            <a:ext cx="1524937" cy="2171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4576" y="5562600"/>
            <a:ext cx="3429000" cy="223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9538" y="2534908"/>
            <a:ext cx="880893" cy="1770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2334254"/>
            <a:ext cx="2059672" cy="2569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2868692"/>
            <a:ext cx="1180674" cy="1102554"/>
          </a:xfrm>
          <a:prstGeom prst="rect">
            <a:avLst/>
          </a:prstGeom>
        </p:spPr>
      </p:pic>
      <p:pic>
        <p:nvPicPr>
          <p:cNvPr id="13" name="Picture 12" descr="eu_flag_co_funded_pos_[rgb]_right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7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64" y="719137"/>
            <a:ext cx="8229600" cy="17399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Activities </a:t>
            </a:r>
            <a:r>
              <a:rPr lang="en-US" sz="3200" b="1" dirty="0">
                <a:solidFill>
                  <a:srgbClr val="419283"/>
                </a:solidFill>
                <a:latin typeface="Book Antiqua" panose="02040602050305030304" pitchFamily="18" charset="0"/>
              </a:rPr>
              <a:t>and achievements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6163304"/>
              </p:ext>
            </p:extLst>
          </p:nvPr>
        </p:nvGraphicFramePr>
        <p:xfrm>
          <a:off x="457200" y="2286000"/>
          <a:ext cx="8458199" cy="4191000"/>
        </p:xfrm>
        <a:graphic>
          <a:graphicData uri="http://schemas.openxmlformats.org/drawingml/2006/table">
            <a:tbl>
              <a:tblPr firstRow="1" firstCol="1" bandRow="1"/>
              <a:tblGrid>
                <a:gridCol w="1981200"/>
                <a:gridCol w="1981200"/>
                <a:gridCol w="3124200"/>
                <a:gridCol w="1371599"/>
              </a:tblGrid>
              <a:tr h="4411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b="1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Outputs/ outcomes – LFM code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Book Antiqua"/>
                          <a:ea typeface="Calibri"/>
                          <a:cs typeface="Arial"/>
                        </a:rPr>
                        <a:t>Indicator</a:t>
                      </a:r>
                      <a:endParaRPr lang="sr-Latn-RS" sz="14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b="1">
                          <a:effectLst/>
                          <a:latin typeface="Book Antiqua"/>
                          <a:ea typeface="Calibri"/>
                          <a:cs typeface="Arial"/>
                        </a:rPr>
                        <a:t>Achieved to date</a:t>
                      </a:r>
                      <a:endParaRPr lang="sr-Latn-RS" sz="14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b="1">
                          <a:effectLst/>
                          <a:latin typeface="Book Antiqua"/>
                          <a:ea typeface="Calibri"/>
                          <a:cs typeface="Arial"/>
                        </a:rPr>
                        <a:t>Comment</a:t>
                      </a:r>
                      <a:endParaRPr lang="sr-Latn-RS" sz="14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7646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6.1 Dissemination plan created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>
                          <a:effectLst/>
                          <a:latin typeface="Book Antiqua"/>
                          <a:ea typeface="Calibri"/>
                          <a:cs typeface="Arial"/>
                        </a:rPr>
                        <a:t>- Dissemination plan</a:t>
                      </a:r>
                      <a:endParaRPr lang="sr-Latn-RS" sz="14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</a:t>
                      </a:r>
                      <a:r>
                        <a:rPr lang="en-GB" sz="14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Strategy for dissemination activities is defined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</a:t>
                      </a:r>
                      <a:r>
                        <a:rPr lang="en-GB" sz="14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Dissemination methods, tools and channels are defined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Target groups are identified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</a:t>
                      </a: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Key messages are identified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- Dissemination calendar is created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>
                          <a:effectLst/>
                          <a:latin typeface="Book Antiqua"/>
                          <a:ea typeface="Calibri"/>
                          <a:cs typeface="Arial"/>
                        </a:rPr>
                        <a:t>Finished by 07/03/2017</a:t>
                      </a:r>
                      <a:endParaRPr lang="sr-Latn-RS" sz="14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2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6.2 Promotion material created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Web site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Promotion </a:t>
                      </a:r>
                      <a:r>
                        <a:rPr lang="bs-Latn-BA" sz="1400" dirty="0" smtClean="0">
                          <a:effectLst/>
                          <a:latin typeface="Book Antiqua"/>
                          <a:ea typeface="Calibri"/>
                          <a:cs typeface="Arial"/>
                        </a:rPr>
                        <a:t>material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 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Web site is created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Facebook profile is created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LinkedIn profile is created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Project's logo is designed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Promotion material is printed and distributed (brochure, </a:t>
                      </a:r>
                      <a:r>
                        <a:rPr lang="en-GB" sz="14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poster, rollup, folder, notebook, pencil)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- Project management platform is developed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s-Latn-BA" sz="1400" dirty="0">
                          <a:effectLst/>
                          <a:latin typeface="Book Antiqua"/>
                          <a:ea typeface="Calibri"/>
                          <a:cs typeface="Arial"/>
                        </a:rPr>
                        <a:t>Finished by 09/12/2016</a:t>
                      </a:r>
                      <a:endParaRPr lang="sr-Latn-RS" sz="14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0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6924" y="990600"/>
            <a:ext cx="2114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419283"/>
                </a:solidFill>
                <a:latin typeface="Book Antiqua"/>
                <a:ea typeface="Calibri"/>
                <a:cs typeface="Times New Roman"/>
              </a:rPr>
              <a:t>Project brochure</a:t>
            </a:r>
            <a:endParaRPr lang="sr-Latn-RS" sz="2000" b="1" dirty="0"/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838200"/>
            <a:ext cx="5105400" cy="28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3810000"/>
            <a:ext cx="5105400" cy="266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990600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419283"/>
                </a:solidFill>
                <a:latin typeface="Book Antiqua"/>
                <a:ea typeface="Calibri"/>
                <a:cs typeface="Times New Roman"/>
              </a:rPr>
              <a:t>Poster</a:t>
            </a:r>
            <a:endParaRPr lang="sr-Latn-RS" sz="2800" b="1" dirty="0">
              <a:solidFill>
                <a:srgbClr val="419283"/>
              </a:solidFill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33216" t="7957" r="32213" b="4309"/>
          <a:stretch/>
        </p:blipFill>
        <p:spPr bwMode="auto">
          <a:xfrm>
            <a:off x="2209800" y="1175266"/>
            <a:ext cx="4114800" cy="5302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3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990600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419283"/>
                </a:solidFill>
                <a:latin typeface="Book Antiqua" panose="02040602050305030304" pitchFamily="18" charset="0"/>
              </a:rPr>
              <a:t>Folder</a:t>
            </a:r>
            <a:endParaRPr lang="sr-Latn-RS" sz="24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22497" t="9631" r="21319" b="9125"/>
          <a:stretch/>
        </p:blipFill>
        <p:spPr bwMode="auto">
          <a:xfrm>
            <a:off x="1316253" y="1191240"/>
            <a:ext cx="6629400" cy="5301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3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914400"/>
            <a:ext cx="1481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9283"/>
                </a:solidFill>
                <a:latin typeface="Book Antiqua" panose="02040602050305030304" pitchFamily="18" charset="0"/>
              </a:rPr>
              <a:t>Rollup</a:t>
            </a:r>
            <a:endParaRPr lang="sr-Latn-RS" sz="32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4"/>
          <a:srcRect l="38398" t="4607" r="39330" b="460"/>
          <a:stretch/>
        </p:blipFill>
        <p:spPr bwMode="auto">
          <a:xfrm>
            <a:off x="3276600" y="1058952"/>
            <a:ext cx="2209801" cy="567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30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8541" y="2190081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s-Latn-BA" sz="2000" dirty="0">
                <a:solidFill>
                  <a:srgbClr val="002060"/>
                </a:solidFill>
                <a:latin typeface="Book Antiqua" pitchFamily="18" charset="0"/>
                <a:ea typeface="Calibri"/>
                <a:cs typeface="Arial"/>
              </a:rPr>
              <a:t>LFM matrix specifies following objective indicators for dissemination:</a:t>
            </a:r>
            <a:endParaRPr lang="sr-Latn-RS" sz="2000" dirty="0">
              <a:solidFill>
                <a:srgbClr val="002060"/>
              </a:solidFill>
              <a:latin typeface="Book Antiqua" pitchFamily="18" charset="0"/>
              <a:ea typeface="Calibri"/>
              <a:cs typeface="Times New Roman"/>
            </a:endParaRPr>
          </a:p>
          <a:p>
            <a:pPr marL="800100" marR="5461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Web site developed since November 2016 – </a:t>
            </a:r>
            <a:r>
              <a:rPr lang="en-US" sz="2000" b="1" dirty="0">
                <a:solidFill>
                  <a:srgbClr val="006666"/>
                </a:solidFill>
                <a:latin typeface="Book Antiqua" pitchFamily="18" charset="0"/>
                <a:ea typeface="Times New Roman"/>
                <a:cs typeface="Arial"/>
              </a:rPr>
              <a:t>accomplished</a:t>
            </a:r>
            <a:r>
              <a:rPr lang="en-US" sz="20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.</a:t>
            </a:r>
            <a:endParaRPr lang="sr-Latn-RS" sz="2000" dirty="0">
              <a:solidFill>
                <a:srgbClr val="002060"/>
              </a:solidFill>
              <a:latin typeface="Book Antiqua" pitchFamily="18" charset="0"/>
              <a:ea typeface="Times New Roman"/>
            </a:endParaRPr>
          </a:p>
          <a:p>
            <a:pPr marL="800100" marR="5461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Dissemination Plan created by March 2017 - </a:t>
            </a:r>
            <a:r>
              <a:rPr lang="en-US" sz="2000" b="1" dirty="0" smtClean="0">
                <a:solidFill>
                  <a:srgbClr val="006666"/>
                </a:solidFill>
                <a:latin typeface="Book Antiqua" pitchFamily="18" charset="0"/>
                <a:ea typeface="Times New Roman"/>
                <a:cs typeface="Arial"/>
              </a:rPr>
              <a:t>accomplished.</a:t>
            </a:r>
            <a:endParaRPr lang="sr-Latn-RS" sz="2000" b="1" dirty="0" smtClean="0">
              <a:solidFill>
                <a:srgbClr val="006666"/>
              </a:solidFill>
              <a:latin typeface="Book Antiqua" pitchFamily="18" charset="0"/>
              <a:ea typeface="Times New Roman"/>
              <a:cs typeface="Arial"/>
            </a:endParaRPr>
          </a:p>
          <a:p>
            <a:pPr marL="800100" marR="5461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Promotion material </a:t>
            </a:r>
            <a:r>
              <a:rPr lang="en-US" sz="20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created since March 2017 - </a:t>
            </a:r>
            <a:r>
              <a:rPr lang="en-US" sz="2000" b="1" dirty="0">
                <a:solidFill>
                  <a:srgbClr val="006666"/>
                </a:solidFill>
                <a:latin typeface="Book Antiqua" pitchFamily="18" charset="0"/>
                <a:ea typeface="Times New Roman"/>
                <a:cs typeface="Arial"/>
              </a:rPr>
              <a:t>accomplished</a:t>
            </a:r>
            <a:r>
              <a:rPr lang="en-US" sz="2000" dirty="0">
                <a:solidFill>
                  <a:srgbClr val="002060"/>
                </a:solidFill>
                <a:latin typeface="Book Antiqua" pitchFamily="18" charset="0"/>
                <a:ea typeface="Times New Roman"/>
                <a:cs typeface="Arial"/>
              </a:rPr>
              <a:t>.</a:t>
            </a:r>
            <a:endParaRPr lang="sr-Latn-RS" sz="2000" dirty="0">
              <a:solidFill>
                <a:srgbClr val="002060"/>
              </a:solidFill>
              <a:latin typeface="Book Antiqua" pitchFamily="18" charset="0"/>
              <a:ea typeface="Times New Roman"/>
            </a:endParaRPr>
          </a:p>
          <a:p>
            <a:endParaRPr lang="bs-Latn-BA" sz="2000" dirty="0" smtClean="0">
              <a:solidFill>
                <a:srgbClr val="002060"/>
              </a:solidFill>
              <a:latin typeface="Book Antiqua" pitchFamily="18" charset="0"/>
              <a:ea typeface="Calibri"/>
              <a:cs typeface="Arial"/>
            </a:endParaRPr>
          </a:p>
          <a:p>
            <a:endParaRPr lang="bs-Latn-BA" sz="2000" dirty="0">
              <a:solidFill>
                <a:srgbClr val="002060"/>
              </a:solidFill>
              <a:latin typeface="Book Antiqua" pitchFamily="18" charset="0"/>
              <a:ea typeface="Calibri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s-Latn-BA" sz="2000" dirty="0" smtClean="0">
                <a:solidFill>
                  <a:srgbClr val="002060"/>
                </a:solidFill>
                <a:latin typeface="Book Antiqua" pitchFamily="18" charset="0"/>
                <a:ea typeface="Calibri"/>
                <a:cs typeface="Arial"/>
              </a:rPr>
              <a:t>According </a:t>
            </a:r>
            <a:r>
              <a:rPr lang="bs-Latn-BA" sz="2000" dirty="0">
                <a:solidFill>
                  <a:srgbClr val="002060"/>
                </a:solidFill>
                <a:latin typeface="Book Antiqua" pitchFamily="18" charset="0"/>
                <a:ea typeface="Calibri"/>
                <a:cs typeface="Arial"/>
              </a:rPr>
              <a:t>to these indicators, it can be concluded that </a:t>
            </a:r>
            <a:r>
              <a:rPr lang="bs-Latn-BA" sz="2000" b="1" dirty="0">
                <a:solidFill>
                  <a:srgbClr val="006666"/>
                </a:solidFill>
                <a:latin typeface="Book Antiqua" pitchFamily="18" charset="0"/>
                <a:ea typeface="Calibri"/>
                <a:cs typeface="Arial"/>
              </a:rPr>
              <a:t>dissemaination activities are performed successfuly and on time</a:t>
            </a:r>
            <a:r>
              <a:rPr lang="bs-Latn-BA" sz="2000" dirty="0">
                <a:solidFill>
                  <a:srgbClr val="002060"/>
                </a:solidFill>
                <a:latin typeface="Book Antiqua" pitchFamily="18" charset="0"/>
                <a:ea typeface="Calibri"/>
                <a:cs typeface="Arial"/>
              </a:rPr>
              <a:t>.</a:t>
            </a:r>
            <a:endParaRPr lang="sr-Latn-RS" sz="20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2694" y="450181"/>
            <a:ext cx="8229600" cy="17399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419283"/>
                </a:solidFill>
                <a:latin typeface="Book Antiqua" panose="02040602050305030304" pitchFamily="18" charset="0"/>
              </a:rPr>
              <a:t>Conclusion</a:t>
            </a:r>
            <a:endParaRPr lang="bs-Latn-BA" sz="36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9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1739900"/>
          </a:xfrm>
        </p:spPr>
        <p:txBody>
          <a:bodyPr>
            <a:normAutofit/>
          </a:bodyPr>
          <a:lstStyle/>
          <a:p>
            <a:r>
              <a:rPr lang="sr-Latn-RS" sz="4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Thanks for your attention!!!</a:t>
            </a:r>
            <a:endParaRPr lang="bs-Latn-BA" sz="4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10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1755" y="2743200"/>
            <a:ext cx="6273800" cy="29718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7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22098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Book Antiqua" pitchFamily="18" charset="0"/>
              </a:rPr>
              <a:t>Dissemination is one of the core activities of the </a:t>
            </a:r>
            <a:r>
              <a:rPr lang="en-GB" sz="2200" dirty="0" err="1">
                <a:solidFill>
                  <a:srgbClr val="002060"/>
                </a:solidFill>
                <a:latin typeface="Book Antiqua" pitchFamily="18" charset="0"/>
              </a:rPr>
              <a:t>NatRisk</a:t>
            </a:r>
            <a:r>
              <a:rPr lang="en-GB" sz="2200" dirty="0">
                <a:solidFill>
                  <a:srgbClr val="002060"/>
                </a:solidFill>
                <a:latin typeface="Book Antiqua" pitchFamily="18" charset="0"/>
              </a:rPr>
              <a:t> project to ensure successful realisation of planned activities (student enrolment in new master study programmes and trainees) and for project sustainability. </a:t>
            </a:r>
            <a:endParaRPr lang="sr-Latn-RS" sz="22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8829" y="1351686"/>
            <a:ext cx="46025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rgbClr val="419283"/>
                </a:solidFill>
                <a:latin typeface="Book Antiqua" pitchFamily="18" charset="0"/>
              </a:rPr>
              <a:t>6.1  </a:t>
            </a:r>
            <a:r>
              <a:rPr lang="en-GB" sz="3200" b="1" dirty="0" smtClean="0">
                <a:solidFill>
                  <a:srgbClr val="419283"/>
                </a:solidFill>
                <a:latin typeface="Book Antiqua" pitchFamily="18" charset="0"/>
              </a:rPr>
              <a:t>Dissemination </a:t>
            </a:r>
            <a:r>
              <a:rPr lang="en-GB" sz="3200" b="1" dirty="0">
                <a:solidFill>
                  <a:srgbClr val="419283"/>
                </a:solidFill>
                <a:latin typeface="Book Antiqua" pitchFamily="18" charset="0"/>
              </a:rPr>
              <a:t>Plan</a:t>
            </a:r>
            <a:endParaRPr lang="sr-Latn-RS" sz="3200" dirty="0">
              <a:solidFill>
                <a:srgbClr val="419283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114800"/>
            <a:ext cx="8458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2060"/>
                </a:solidFill>
                <a:latin typeface="Book Antiqua" pitchFamily="18" charset="0"/>
              </a:rPr>
              <a:t>The activities related to dissemination </a:t>
            </a:r>
            <a:r>
              <a:rPr lang="sr-Latn-RS" sz="2200" dirty="0" smtClean="0">
                <a:solidFill>
                  <a:srgbClr val="002060"/>
                </a:solidFill>
                <a:latin typeface="Book Antiqua" pitchFamily="18" charset="0"/>
              </a:rPr>
              <a:t>are</a:t>
            </a:r>
            <a:r>
              <a:rPr lang="en-GB" sz="2200" dirty="0" smtClean="0">
                <a:solidFill>
                  <a:srgbClr val="002060"/>
                </a:solidFill>
                <a:latin typeface="Book Antiqua" pitchFamily="18" charset="0"/>
              </a:rPr>
              <a:t> start</a:t>
            </a:r>
            <a:r>
              <a:rPr lang="sr-Latn-RS" sz="2200" dirty="0" smtClean="0">
                <a:solidFill>
                  <a:srgbClr val="002060"/>
                </a:solidFill>
                <a:latin typeface="Book Antiqua" pitchFamily="18" charset="0"/>
              </a:rPr>
              <a:t>ed</a:t>
            </a:r>
            <a:r>
              <a:rPr lang="en-GB" sz="2200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en-GB" sz="2200" dirty="0">
                <a:solidFill>
                  <a:srgbClr val="002060"/>
                </a:solidFill>
                <a:latin typeface="Book Antiqua" pitchFamily="18" charset="0"/>
              </a:rPr>
              <a:t>from the very beginning of the project, </a:t>
            </a:r>
            <a:r>
              <a:rPr lang="sr-Latn-RS" sz="2200" dirty="0" smtClean="0">
                <a:solidFill>
                  <a:srgbClr val="002060"/>
                </a:solidFill>
                <a:latin typeface="Book Antiqua" pitchFamily="18" charset="0"/>
              </a:rPr>
              <a:t>and it is planed to </a:t>
            </a:r>
            <a:r>
              <a:rPr lang="en-GB" sz="2200" dirty="0" smtClean="0">
                <a:solidFill>
                  <a:srgbClr val="002060"/>
                </a:solidFill>
                <a:latin typeface="Book Antiqua" pitchFamily="18" charset="0"/>
              </a:rPr>
              <a:t>continue </a:t>
            </a:r>
            <a:r>
              <a:rPr lang="en-GB" sz="2200" dirty="0">
                <a:solidFill>
                  <a:srgbClr val="002060"/>
                </a:solidFill>
                <a:latin typeface="Book Antiqua" pitchFamily="18" charset="0"/>
              </a:rPr>
              <a:t>during </a:t>
            </a:r>
            <a:r>
              <a:rPr lang="sr-Latn-RS" sz="2200" dirty="0" smtClean="0">
                <a:solidFill>
                  <a:srgbClr val="002060"/>
                </a:solidFill>
                <a:latin typeface="Book Antiqua" pitchFamily="18" charset="0"/>
              </a:rPr>
              <a:t>project </a:t>
            </a:r>
            <a:r>
              <a:rPr lang="en-GB" sz="2200" dirty="0" smtClean="0">
                <a:solidFill>
                  <a:srgbClr val="002060"/>
                </a:solidFill>
                <a:latin typeface="Book Antiqua" pitchFamily="18" charset="0"/>
              </a:rPr>
              <a:t>realization </a:t>
            </a:r>
            <a:r>
              <a:rPr lang="en-GB" sz="2200" dirty="0">
                <a:solidFill>
                  <a:srgbClr val="002060"/>
                </a:solidFill>
                <a:latin typeface="Book Antiqua" pitchFamily="18" charset="0"/>
              </a:rPr>
              <a:t>and after its completion as a permanent process which is important to raise the awareness of including new experts to strength NDRM (Natural Disasters Risk Management) systems in WB (Western Balkan) countries. </a:t>
            </a:r>
            <a:endParaRPr lang="sr-Latn-RS" sz="2200" dirty="0">
              <a:solidFill>
                <a:srgbClr val="002060"/>
              </a:solidFill>
              <a:latin typeface="Book Antiqu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Latn-RS" sz="2200" dirty="0">
              <a:latin typeface="Book Antiqua" pitchFamily="18" charset="0"/>
            </a:endParaRP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773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7190" y="825838"/>
            <a:ext cx="50706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600" b="1" dirty="0">
                <a:solidFill>
                  <a:srgbClr val="419283"/>
                </a:solidFill>
                <a:latin typeface="Book Antiqua" panose="02040602050305030304" pitchFamily="18" charset="0"/>
              </a:rPr>
              <a:t>Dissemination strategy</a:t>
            </a:r>
            <a:endParaRPr lang="sr-Latn-RS" sz="3600" b="1" dirty="0">
              <a:solidFill>
                <a:srgbClr val="41928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93295"/>
            <a:ext cx="8915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>
                <a:latin typeface="Book Antiqua" panose="02040602050305030304" pitchFamily="18" charset="0"/>
              </a:rPr>
              <a:t>The dissemination strategy defines clear guidelines for the dissemination activities including all operational elements of dissemination. </a:t>
            </a:r>
            <a:endParaRPr lang="sr-Latn-RS" sz="2000" dirty="0">
              <a:latin typeface="Book Antiqua" panose="0204060205030503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77407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0158" y="1030104"/>
            <a:ext cx="5532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419283"/>
                </a:solidFill>
                <a:latin typeface="Book Antiqua"/>
                <a:ea typeface="Times New Roman"/>
                <a:cs typeface="Times New Roman"/>
              </a:rPr>
              <a:t>Dissemination objectives</a:t>
            </a:r>
            <a:endParaRPr lang="sr-Latn-RS" sz="3600" b="1" dirty="0">
              <a:solidFill>
                <a:srgbClr val="4F81B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12479"/>
            <a:ext cx="8305800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bs-Latn-BA" dirty="0">
                <a:latin typeface="Book Antiqua"/>
                <a:ea typeface="Calibri"/>
                <a:cs typeface="Times New Roman"/>
              </a:rPr>
              <a:t>The dissemination objectives of NatRisk projects are to:  </a:t>
            </a:r>
            <a:endParaRPr lang="sr-Latn-RS" dirty="0"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dirty="0">
                <a:latin typeface="Book Antiqua"/>
                <a:ea typeface="Calibri"/>
                <a:cs typeface="Times New Roman"/>
              </a:rPr>
              <a:t> </a:t>
            </a:r>
            <a:endParaRPr lang="sr-Latn-RS" dirty="0">
              <a:latin typeface="Book Antiqua"/>
              <a:ea typeface="Calibri"/>
              <a:cs typeface="Times New Roman"/>
            </a:endParaRPr>
          </a:p>
          <a:p>
            <a:pPr marL="342900" marR="54610" lvl="0" indent="-342900" algn="just">
              <a:spcBef>
                <a:spcPts val="430"/>
              </a:spcBef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Book Antiqua"/>
                <a:ea typeface="Times New Roman"/>
              </a:rPr>
              <a:t>identify target groups at different territorial levels: national, regional, EU;</a:t>
            </a:r>
            <a:endParaRPr lang="sr-Latn-RS" dirty="0">
              <a:latin typeface="Times New Roman"/>
              <a:ea typeface="Times New Roman"/>
            </a:endParaRPr>
          </a:p>
          <a:p>
            <a:pPr marL="342900" marR="54610" lvl="0" indent="-342900" algn="just"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Book Antiqua"/>
                <a:ea typeface="Times New Roman"/>
              </a:rPr>
              <a:t>identify the communication needs of the target groups;</a:t>
            </a:r>
            <a:endParaRPr lang="sr-Latn-RS" dirty="0">
              <a:latin typeface="Times New Roman"/>
              <a:ea typeface="Times New Roman"/>
            </a:endParaRPr>
          </a:p>
          <a:p>
            <a:pPr marL="342900" marR="54610" lvl="0" indent="-342900" algn="just"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Book Antiqua"/>
                <a:ea typeface="Times New Roman"/>
              </a:rPr>
              <a:t>establish core messages of the project, to be disseminated to the target groups;</a:t>
            </a:r>
            <a:endParaRPr lang="sr-Latn-RS" dirty="0">
              <a:latin typeface="Times New Roman"/>
              <a:ea typeface="Times New Roman"/>
            </a:endParaRPr>
          </a:p>
          <a:p>
            <a:pPr marL="342900" marR="54610" lvl="0" indent="-342900" algn="just"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Book Antiqua"/>
                <a:ea typeface="Times New Roman"/>
              </a:rPr>
              <a:t>identify dissemination methods and tools;  </a:t>
            </a:r>
            <a:endParaRPr lang="sr-Latn-RS" dirty="0">
              <a:latin typeface="Times New Roman"/>
              <a:ea typeface="Times New Roman"/>
            </a:endParaRPr>
          </a:p>
          <a:p>
            <a:pPr marL="342900" marR="54610" lvl="0" indent="-342900" algn="just"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Book Antiqua"/>
                <a:ea typeface="Times New Roman"/>
              </a:rPr>
              <a:t>disseminate the results, solutions and knowledge collected within a project to the general audience;  </a:t>
            </a:r>
            <a:endParaRPr lang="sr-Latn-RS" dirty="0">
              <a:latin typeface="Times New Roman"/>
              <a:ea typeface="Times New Roman"/>
            </a:endParaRPr>
          </a:p>
          <a:p>
            <a:pPr marL="342900" marR="54610" lvl="0" indent="-342900" algn="just">
              <a:spcAft>
                <a:spcPts val="0"/>
              </a:spcAft>
              <a:buFont typeface="Wingdings"/>
              <a:buChar char=""/>
            </a:pPr>
            <a:r>
              <a:rPr lang="en-US" dirty="0">
                <a:latin typeface="Book Antiqua"/>
                <a:ea typeface="Times New Roman"/>
              </a:rPr>
              <a:t>define timing of dissemination activities;  </a:t>
            </a:r>
            <a:endParaRPr lang="sr-Latn-RS" dirty="0">
              <a:latin typeface="Times New Roman"/>
              <a:ea typeface="Times New Roman"/>
            </a:endParaRPr>
          </a:p>
          <a:p>
            <a:pPr marL="342900" marR="54610" lvl="0" indent="-342900" algn="just">
              <a:spcAft>
                <a:spcPts val="430"/>
              </a:spcAft>
              <a:buFont typeface="Wingdings"/>
              <a:buChar char=""/>
            </a:pPr>
            <a:r>
              <a:rPr lang="en-US" dirty="0">
                <a:latin typeface="Book Antiqua"/>
                <a:ea typeface="Times New Roman"/>
              </a:rPr>
              <a:t>define partners’ responsibilities in dissemination activities. </a:t>
            </a:r>
            <a:endParaRPr lang="sr-Latn-RS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1031924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9283"/>
                </a:solidFill>
                <a:latin typeface="Book Antiqua"/>
                <a:ea typeface="Calibri"/>
                <a:cs typeface="Times New Roman"/>
              </a:rPr>
              <a:t>Target groups</a:t>
            </a:r>
            <a:endParaRPr lang="sr-Latn-RS" sz="3200" b="1" dirty="0">
              <a:solidFill>
                <a:srgbClr val="419283"/>
              </a:solidFill>
              <a:latin typeface="Book Antiqua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0839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 Antiqua" pitchFamily="18" charset="0"/>
              </a:rPr>
              <a:t>The  primary goal of </a:t>
            </a:r>
            <a:r>
              <a:rPr lang="en-GB" dirty="0" err="1">
                <a:latin typeface="Book Antiqua" pitchFamily="18" charset="0"/>
              </a:rPr>
              <a:t>NatRisk</a:t>
            </a:r>
            <a:r>
              <a:rPr lang="en-GB" dirty="0">
                <a:latin typeface="Book Antiqua" pitchFamily="18" charset="0"/>
              </a:rPr>
              <a:t> project is to educate experts for NDRM in WB partner countries. </a:t>
            </a:r>
            <a:endParaRPr lang="sr-Latn-RS" dirty="0" smtClean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68141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ook Antiqua" pitchFamily="18" charset="0"/>
              </a:rPr>
              <a:t>The scope of the project </a:t>
            </a:r>
            <a:r>
              <a:rPr lang="en-GB" dirty="0" smtClean="0">
                <a:latin typeface="Book Antiqua" pitchFamily="18" charset="0"/>
              </a:rPr>
              <a:t>results </a:t>
            </a:r>
            <a:r>
              <a:rPr lang="en-GB" dirty="0">
                <a:latin typeface="Book Antiqua" pitchFamily="18" charset="0"/>
              </a:rPr>
              <a:t>in a variety of target groups: </a:t>
            </a:r>
            <a:endParaRPr lang="sr-Latn-RS" dirty="0">
              <a:latin typeface="Book Antiqua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Book Antiqua" pitchFamily="18" charset="0"/>
              </a:rPr>
              <a:t>students of bachelor studies related to NDRM, </a:t>
            </a:r>
            <a:endParaRPr lang="sr-Latn-RS" dirty="0">
              <a:latin typeface="Book Antiqua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Book Antiqua" pitchFamily="18" charset="0"/>
              </a:rPr>
              <a:t>WB teaching staff, </a:t>
            </a:r>
            <a:endParaRPr lang="sr-Latn-RS" dirty="0">
              <a:latin typeface="Book Antiqua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Book Antiqua" pitchFamily="18" charset="0"/>
              </a:rPr>
              <a:t>representatives of bodies and agencies for environmental protection and </a:t>
            </a:r>
            <a:endParaRPr lang="sr-Latn-RS" dirty="0">
              <a:latin typeface="Book Antiqua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>
                <a:latin typeface="Book Antiqua" pitchFamily="18" charset="0"/>
              </a:rPr>
              <a:t>managers and engineers from non-academic and public sectors in WB countries.</a:t>
            </a:r>
            <a:endParaRPr lang="sr-Latn-RS" dirty="0">
              <a:latin typeface="Book Antiqua" pitchFamily="18" charset="0"/>
            </a:endParaRPr>
          </a:p>
          <a:p>
            <a:endParaRPr lang="sr-Latn-RS" dirty="0"/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4021" y="1060163"/>
            <a:ext cx="2795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9283"/>
                </a:solidFill>
                <a:latin typeface="Book Antiqua"/>
                <a:ea typeface="Calibri"/>
                <a:cs typeface="Times New Roman"/>
              </a:rPr>
              <a:t>Key messages</a:t>
            </a:r>
            <a:endParaRPr lang="sr-Latn-RS" sz="3200" b="1" dirty="0">
              <a:solidFill>
                <a:srgbClr val="419283"/>
              </a:solidFill>
              <a:latin typeface="Book Antiqua"/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23383"/>
            <a:ext cx="8077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s-Latn-BA" sz="2000" dirty="0"/>
              <a:t>The principle guidelines of key messages are to:  </a:t>
            </a:r>
            <a:endParaRPr lang="sr-Latn-RS" sz="20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 smtClean="0"/>
              <a:t>be </a:t>
            </a:r>
            <a:r>
              <a:rPr lang="en-US" sz="2000" dirty="0"/>
              <a:t>clear, simple and easy to understand. </a:t>
            </a:r>
            <a:endParaRPr lang="sr-Latn-RS" sz="20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/>
              <a:t>tailored to the target </a:t>
            </a:r>
            <a:r>
              <a:rPr lang="en-US" sz="2000" dirty="0" smtClean="0"/>
              <a:t>groups</a:t>
            </a:r>
            <a:endParaRPr lang="sr-Latn-RS" sz="2000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 smtClean="0"/>
              <a:t>information </a:t>
            </a:r>
            <a:r>
              <a:rPr lang="en-US" sz="2000" dirty="0"/>
              <a:t>should be correct and realistic.</a:t>
            </a:r>
            <a:endParaRPr lang="sr-Latn-RS" sz="2000" dirty="0"/>
          </a:p>
          <a:p>
            <a:r>
              <a:rPr lang="en-GB" sz="2000" dirty="0"/>
              <a:t> </a:t>
            </a:r>
            <a:endParaRPr lang="sr-Latn-R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The key messages are:</a:t>
            </a:r>
            <a:endParaRPr lang="sr-Latn-RS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 smtClean="0"/>
              <a:t>Management </a:t>
            </a:r>
            <a:r>
              <a:rPr lang="en-GB" sz="2000" dirty="0"/>
              <a:t>of natural disasters became the greatest global challenge and an indispensable requirement for sustainable development,</a:t>
            </a:r>
            <a:endParaRPr lang="sr-Latn-RS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/>
              <a:t>New educated professionals in the field of natural disasters risk management,</a:t>
            </a:r>
            <a:endParaRPr lang="sr-Latn-RS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000" dirty="0"/>
              <a:t>Trained citizens to cope efficiently with natural disasters.</a:t>
            </a:r>
            <a:endParaRPr lang="sr-Latn-RS" sz="20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xmlns="" val="344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874" y="1174461"/>
            <a:ext cx="6460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419283"/>
                </a:solidFill>
                <a:latin typeface="Book Antiqua"/>
                <a:ea typeface="Calibri"/>
                <a:cs typeface="Times New Roman"/>
              </a:rPr>
              <a:t>Calendar of dissemination events</a:t>
            </a:r>
            <a:endParaRPr lang="sr-Latn-RS" sz="3200" b="1" dirty="0">
              <a:solidFill>
                <a:srgbClr val="419283"/>
              </a:solidFill>
              <a:latin typeface="Book Antiqua"/>
              <a:ea typeface="Calibri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7587899"/>
              </p:ext>
            </p:extLst>
          </p:nvPr>
        </p:nvGraphicFramePr>
        <p:xfrm>
          <a:off x="1285874" y="2590801"/>
          <a:ext cx="7008019" cy="1958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976"/>
                <a:gridCol w="2281172"/>
                <a:gridCol w="1848976"/>
                <a:gridCol w="1028895"/>
              </a:tblGrid>
              <a:tr h="391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Deadline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Event type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Document type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Responsible partner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95818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15-16 December  2016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Kick-off meeting - Nis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News - Annex W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P1 - UNI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19581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Event - Annex X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581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Agenda - Annex C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581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List of participants - Annex D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581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Minutes - Annex A</a:t>
                      </a:r>
                      <a:endParaRPr lang="sr-Latn-R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581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Event report - Annex F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581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Evaluation lists - Annex E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95818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Gallery</a:t>
                      </a:r>
                      <a:endParaRPr lang="sr-Latn-R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5034213"/>
              </p:ext>
            </p:extLst>
          </p:nvPr>
        </p:nvGraphicFramePr>
        <p:xfrm>
          <a:off x="1219202" y="1066785"/>
          <a:ext cx="6705597" cy="5496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185"/>
                <a:gridCol w="2182732"/>
                <a:gridCol w="1769185"/>
                <a:gridCol w="984495"/>
              </a:tblGrid>
              <a:tr h="2795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Deadline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Event type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Document type</a:t>
                      </a:r>
                      <a:endParaRPr lang="sr-Latn-RS" sz="8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Responsible partner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 anchor="ctr"/>
                </a:tc>
              </a:tr>
              <a:tr h="139759"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04-08 April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Workshop on master curricula best practices in EU countries - Vienna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News - Annex W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row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P2 - BOKU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Event - Annex X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Agenda - Annex C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List of participants - Annex D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Event report - Annex F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Presentations - Annex B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Evaluation lists - Annex E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Gallery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04-08 April 2017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First SC meeting- Vienna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News - Annex W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P2 - BOKU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Event - Annex X</a:t>
                      </a:r>
                      <a:endParaRPr lang="sr-Latn-R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Agenda - Annex C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List of participants - Annex D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6606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Minutes of the meetings - Annex A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Event report - Annex F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Presentations - Annex B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79516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Evaluation lists - Annex E</a:t>
                      </a:r>
                      <a:endParaRPr lang="sr-Latn-RS" sz="8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Risk monitoring form – Annex K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Gallery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04-08 April 2017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First PMC meeting- Vienna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News - Annex W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P2 - BOKU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Event - Annex X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Agenda - Annex C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List of participants - Annex D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6606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Minutes of the meetings - Annex A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Event report - Annex F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Presentations - Annex B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Evaluation lists - Annex E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Gallery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04-08 April 2017</a:t>
                      </a:r>
                      <a:endParaRPr lang="sr-Latn-RS" sz="120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First QAC meeting - Vienna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News - Annex W</a:t>
                      </a:r>
                      <a:endParaRPr lang="sr-Latn-RS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row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P2 - BOKU</a:t>
                      </a:r>
                      <a:endParaRPr lang="sr-Latn-RS" sz="1200" dirty="0">
                        <a:effectLst/>
                        <a:latin typeface="Book Antiqua"/>
                        <a:ea typeface="Calibri"/>
                        <a:cs typeface="Times New Roman"/>
                      </a:endParaRPr>
                    </a:p>
                  </a:txBody>
                  <a:tcPr marL="15044" marR="15044" marT="0" marB="0"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Event - Annex X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 anchor="ctr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Agenda - Annex C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List of participants - Annex D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266060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Minutes of the meetings - Annex A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Event report - Annex F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  <a:tr h="139759"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Presentations - Annex B</a:t>
                      </a:r>
                      <a:endParaRPr lang="sr-Latn-RS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5044" marR="15044" marT="0" marB="0"/>
                </a:tc>
                <a:tc v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4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1667</Words>
  <Application>Microsoft Office PowerPoint</Application>
  <PresentationFormat>On-screen Show (4:3)</PresentationFormat>
  <Paragraphs>364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PHOTO-PAINT</vt:lpstr>
      <vt:lpstr>Development of master curricula for natural disasters risk management in  Western Balkan countries</vt:lpstr>
      <vt:lpstr>Activities and achievements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6.2 Visual identity (promotion material)</vt:lpstr>
      <vt:lpstr>Project logo</vt:lpstr>
      <vt:lpstr>Slide 15</vt:lpstr>
      <vt:lpstr>Social network profile - FB</vt:lpstr>
      <vt:lpstr>Social network profile - LinkedIn</vt:lpstr>
      <vt:lpstr>Slide 18</vt:lpstr>
      <vt:lpstr>Promotion material</vt:lpstr>
      <vt:lpstr>Slide 20</vt:lpstr>
      <vt:lpstr>Slide 21</vt:lpstr>
      <vt:lpstr>Slide 22</vt:lpstr>
      <vt:lpstr>Slide 23</vt:lpstr>
      <vt:lpstr>Conclusion</vt:lpstr>
      <vt:lpstr>Thanks for your attention!!!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225</cp:revision>
  <dcterms:created xsi:type="dcterms:W3CDTF">2006-08-16T00:00:00Z</dcterms:created>
  <dcterms:modified xsi:type="dcterms:W3CDTF">2017-04-07T06:08:33Z</dcterms:modified>
</cp:coreProperties>
</file>